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67" r:id="rId4"/>
    <p:sldId id="268" r:id="rId5"/>
    <p:sldId id="275" r:id="rId6"/>
    <p:sldId id="269" r:id="rId7"/>
    <p:sldId id="270" r:id="rId8"/>
    <p:sldId id="26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1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2FDE68-0BA5-40AE-A4C1-8AE391162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3474" cy="7915564"/>
          </a:xfrm>
          <a:prstGeom prst="rect">
            <a:avLst/>
          </a:prstGeom>
        </p:spPr>
      </p:pic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1596616" y="3959735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2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2531604" y="4679815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714836" y="345658"/>
            <a:ext cx="4832448" cy="1656184"/>
          </a:xfr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</a:t>
            </a:r>
            <a:r>
              <a:rPr lang="fr-FR" sz="6000" b="1" dirty="0" err="1"/>
              <a:t>Lilya</a:t>
            </a:r>
            <a:r>
              <a:rPr lang="fr-FR" sz="6000" b="1" dirty="0"/>
              <a:t> et Tom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7720240-14FE-4DF0-A6A4-7758FC316CF2}"/>
              </a:ext>
            </a:extLst>
          </p:cNvPr>
          <p:cNvSpPr txBox="1"/>
          <p:nvPr/>
        </p:nvSpPr>
        <p:spPr>
          <a:xfrm>
            <a:off x="863600" y="1099235"/>
            <a:ext cx="60960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8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Invente un haïku sur le modèle de celui énoncé par </a:t>
            </a:r>
            <a:r>
              <a:rPr lang="fr-FR" sz="2400" b="1" dirty="0" err="1">
                <a:solidFill>
                  <a:prstClr val="black"/>
                </a:solidFill>
                <a:ea typeface="+mj-ea"/>
                <a:cs typeface="+mj-cs"/>
              </a:rPr>
              <a:t>Lilya</a:t>
            </a: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. 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Il faut qu’à chaque ligne il y ait un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mot de plus qu’à la précédente !</a:t>
            </a:r>
          </a:p>
          <a:p>
            <a:pPr marL="0" indent="0">
              <a:buNone/>
            </a:pPr>
            <a:endParaRPr lang="fr-FR" sz="1800" b="1" dirty="0">
              <a:solidFill>
                <a:prstClr val="black"/>
              </a:solidFill>
              <a:ea typeface="+mj-ea"/>
              <a:cs typeface="+mj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EE5283-B991-47EC-A8B2-148359FBA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454" y="2014559"/>
            <a:ext cx="5852160" cy="447141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80E4FA1-5D40-4C28-A924-BD98BE87F539}"/>
              </a:ext>
            </a:extLst>
          </p:cNvPr>
          <p:cNvSpPr txBox="1"/>
          <p:nvPr/>
        </p:nvSpPr>
        <p:spPr>
          <a:xfrm>
            <a:off x="601132" y="3696662"/>
            <a:ext cx="4631267" cy="261610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sz="3200" i="1" dirty="0"/>
              <a:t>«  Un vieil étang</a:t>
            </a:r>
          </a:p>
          <a:p>
            <a:r>
              <a:rPr lang="fr-FR" sz="3200" i="1" dirty="0"/>
              <a:t>     </a:t>
            </a:r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1           2                  3</a:t>
            </a:r>
            <a:br>
              <a:rPr lang="fr-FR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3200" i="1" dirty="0"/>
              <a:t>Une grenouille qui plonge, </a:t>
            </a:r>
          </a:p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       1                         2                    3                  4</a:t>
            </a:r>
            <a:br>
              <a:rPr lang="fr-FR" sz="32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fr-FR" sz="3200" i="1" dirty="0"/>
              <a:t>Le bruit de l'eau.  » </a:t>
            </a:r>
          </a:p>
          <a:p>
            <a:r>
              <a:rPr lang="fr-FR" i="1" dirty="0">
                <a:solidFill>
                  <a:schemeClr val="bg1">
                    <a:lumMod val="50000"/>
                  </a:schemeClr>
                </a:solidFill>
              </a:rPr>
              <a:t> 1          2               3     4        5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243731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01053" y="802105"/>
            <a:ext cx="112936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 départ</a:t>
            </a:r>
          </a:p>
          <a:p>
            <a:endParaRPr lang="fr-FR" sz="4000" dirty="0"/>
          </a:p>
          <a:p>
            <a:r>
              <a:rPr lang="fr-FR" sz="4000" dirty="0"/>
              <a:t>Le départ approche…</a:t>
            </a:r>
          </a:p>
          <a:p>
            <a:endParaRPr lang="fr-FR" sz="4000" dirty="0"/>
          </a:p>
          <a:p>
            <a:r>
              <a:rPr lang="fr-FR" sz="4000" dirty="0"/>
              <a:t>Chacun prépare ses affaires et n’oublie pas d’emmener de quoi s’occuper pendant la route.</a:t>
            </a:r>
          </a:p>
          <a:p>
            <a:endParaRPr lang="fr-FR" sz="4000" dirty="0"/>
          </a:p>
          <a:p>
            <a:r>
              <a:rPr lang="fr-FR" sz="4000" dirty="0"/>
              <a:t>Vivement l’arrivée !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54609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618958" y="458956"/>
            <a:ext cx="1129364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carte postale</a:t>
            </a:r>
          </a:p>
          <a:p>
            <a:endParaRPr lang="fr-FR" sz="4000" dirty="0">
              <a:solidFill>
                <a:srgbClr val="92D050"/>
              </a:solidFill>
            </a:endParaRPr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000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D08E9A9E-CF08-4945-9D68-67B0280B27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602763"/>
              </p:ext>
            </p:extLst>
          </p:nvPr>
        </p:nvGraphicFramePr>
        <p:xfrm>
          <a:off x="3751348" y="1208950"/>
          <a:ext cx="8128000" cy="50105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84040">
                  <a:extLst>
                    <a:ext uri="{9D8B030D-6E8A-4147-A177-3AD203B41FA5}">
                      <a16:colId xmlns:a16="http://schemas.microsoft.com/office/drawing/2014/main" val="1025779442"/>
                    </a:ext>
                  </a:extLst>
                </a:gridCol>
                <a:gridCol w="3743960">
                  <a:extLst>
                    <a:ext uri="{9D8B030D-6E8A-4147-A177-3AD203B41FA5}">
                      <a16:colId xmlns:a16="http://schemas.microsoft.com/office/drawing/2014/main" val="3008848264"/>
                    </a:ext>
                  </a:extLst>
                </a:gridCol>
              </a:tblGrid>
              <a:tr h="5010574">
                <a:tc>
                  <a:txBody>
                    <a:bodyPr/>
                    <a:lstStyle/>
                    <a:p>
                      <a:r>
                        <a:rPr lang="fr-FR" sz="3200" dirty="0">
                          <a:latin typeface="Ecriture A Orne" panose="02010301010101010101" pitchFamily="50" charset="0"/>
                        </a:rPr>
                        <a:t>Mon cher Tom,</a:t>
                      </a:r>
                    </a:p>
                    <a:p>
                      <a:r>
                        <a:rPr lang="fr-FR" sz="3200" dirty="0">
                          <a:latin typeface="Ecriture A Orne" panose="02010301010101010101" pitchFamily="50" charset="0"/>
                        </a:rPr>
                        <a:t>Je suis en vacances en Bretagne, je réside dans une demeure cossue. Chaque jour, j’emprunte ma bicyclette pour arpenter la région. Le soir, je suis épuisée ! Je déguste les mets de la région.</a:t>
                      </a:r>
                    </a:p>
                    <a:p>
                      <a:r>
                        <a:rPr lang="fr-FR" sz="3200" dirty="0">
                          <a:latin typeface="Ecriture A Orne" panose="02010301010101010101" pitchFamily="50" charset="0"/>
                        </a:rPr>
                        <a:t>Embrasse ta sœur pour moi,</a:t>
                      </a:r>
                    </a:p>
                    <a:p>
                      <a:pPr algn="r"/>
                      <a:r>
                        <a:rPr lang="fr-FR" sz="3200" i="0" dirty="0">
                          <a:latin typeface="Ecriture A Orne" panose="02010301010101010101" pitchFamily="50" charset="0"/>
                        </a:rPr>
                        <a:t>Mamie Brigitte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3200" dirty="0">
                        <a:latin typeface="Ecriture A Orne" panose="02010301010101010101" pitchFamily="50" charset="0"/>
                      </a:endParaRPr>
                    </a:p>
                    <a:p>
                      <a:endParaRPr lang="fr-FR" sz="3200" dirty="0">
                        <a:latin typeface="Ecriture A Orne" panose="02010301010101010101" pitchFamily="50" charset="0"/>
                      </a:endParaRPr>
                    </a:p>
                    <a:p>
                      <a:endParaRPr lang="fr-FR" sz="3200" dirty="0">
                        <a:latin typeface="Ecriture A Orne" panose="02010301010101010101" pitchFamily="50" charset="0"/>
                      </a:endParaRPr>
                    </a:p>
                    <a:p>
                      <a:endParaRPr lang="fr-FR" sz="3200" dirty="0">
                        <a:latin typeface="Ecriture A Orne" panose="02010301010101010101" pitchFamily="50" charset="0"/>
                      </a:endParaRPr>
                    </a:p>
                    <a:p>
                      <a:endParaRPr lang="fr-FR" sz="3200" dirty="0">
                        <a:latin typeface="Ecriture A Orne" panose="02010301010101010101" pitchFamily="50" charset="0"/>
                      </a:endParaRPr>
                    </a:p>
                    <a:p>
                      <a:pPr algn="ctr"/>
                      <a:r>
                        <a:rPr lang="fr-FR" sz="4000" dirty="0">
                          <a:latin typeface="Ecriture A Orne" panose="02010301010101010101" pitchFamily="50" charset="0"/>
                        </a:rPr>
                        <a:t>Tom Moreau</a:t>
                      </a:r>
                    </a:p>
                    <a:p>
                      <a:pPr algn="ctr"/>
                      <a:r>
                        <a:rPr lang="fr-FR" sz="4000" dirty="0">
                          <a:latin typeface="Ecriture A Orne" panose="02010301010101010101" pitchFamily="50" charset="0"/>
                        </a:rPr>
                        <a:t>45 rue de l’oiseau bleu</a:t>
                      </a:r>
                    </a:p>
                    <a:p>
                      <a:pPr algn="ctr"/>
                      <a:r>
                        <a:rPr lang="fr-FR" sz="4000" dirty="0">
                          <a:latin typeface="Ecriture A Orne" panose="02010301010101010101" pitchFamily="50" charset="0"/>
                        </a:rPr>
                        <a:t>49 000 Angers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4154792"/>
                  </a:ext>
                </a:extLst>
              </a:tr>
            </a:tbl>
          </a:graphicData>
        </a:graphic>
      </p:graphicFrame>
      <p:pic>
        <p:nvPicPr>
          <p:cNvPr id="1026" name="Picture 2" descr="Mail, Timbre, Modèle, Cachet De La Poste">
            <a:extLst>
              <a:ext uri="{FF2B5EF4-FFF2-40B4-BE49-F238E27FC236}">
                <a16:creationId xmlns:a16="http://schemas.microsoft.com/office/drawing/2014/main" id="{F8A04449-E8CE-485C-8F91-DF4C24A63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160" y="1603586"/>
            <a:ext cx="2377440" cy="146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lage, Mer, Sable, Pierres, L'Eau, Côte, Reflux">
            <a:extLst>
              <a:ext uri="{FF2B5EF4-FFF2-40B4-BE49-F238E27FC236}">
                <a16:creationId xmlns:a16="http://schemas.microsoft.com/office/drawing/2014/main" id="{37F764CD-5949-4CF6-BA17-B1BA99602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8135">
            <a:off x="317383" y="1739645"/>
            <a:ext cx="3122930" cy="2081953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90DA45D-A198-4B06-B25B-3498968245BF}"/>
              </a:ext>
            </a:extLst>
          </p:cNvPr>
          <p:cNvSpPr txBox="1"/>
          <p:nvPr/>
        </p:nvSpPr>
        <p:spPr>
          <a:xfrm>
            <a:off x="279400" y="3812432"/>
            <a:ext cx="36417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200" dirty="0"/>
          </a:p>
          <a:p>
            <a:r>
              <a:rPr lang="fr-FR" sz="2800" dirty="0"/>
              <a:t>Juste avant le départ, Tom a reçu une carte postale de sa grand-mère.</a:t>
            </a:r>
          </a:p>
        </p:txBody>
      </p:sp>
    </p:spTree>
    <p:extLst>
      <p:ext uri="{BB962C8B-B14F-4D97-AF65-F5344CB8AC3E}">
        <p14:creationId xmlns:p14="http://schemas.microsoft.com/office/powerpoint/2010/main" val="44253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57131" y="1707455"/>
            <a:ext cx="52918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Mamie a écrit sa carte en langage </a:t>
            </a:r>
          </a:p>
          <a:p>
            <a:r>
              <a:rPr lang="fr-FR" sz="2800" dirty="0"/>
              <a:t>soutenu. </a:t>
            </a:r>
          </a:p>
          <a:p>
            <a:endParaRPr lang="fr-FR" sz="2800" dirty="0"/>
          </a:p>
          <a:p>
            <a:endParaRPr lang="fr-FR" sz="20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D69EA41-7D94-47D9-8FDD-C07AF824110E}"/>
              </a:ext>
            </a:extLst>
          </p:cNvPr>
          <p:cNvSpPr txBox="1"/>
          <p:nvPr/>
        </p:nvSpPr>
        <p:spPr>
          <a:xfrm>
            <a:off x="346828" y="5447455"/>
            <a:ext cx="84420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5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Recopie la carte postale en langage courant.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B6F5E09-0A28-4E8F-99D6-D59EA790A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868" y="648450"/>
            <a:ext cx="4752448" cy="535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05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686602"/>
            <a:ext cx="1129364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Les valises dans le coffre</a:t>
            </a:r>
          </a:p>
          <a:p>
            <a:endParaRPr lang="fr-FR" sz="3600" dirty="0"/>
          </a:p>
          <a:p>
            <a:r>
              <a:rPr lang="fr-FR" sz="2800" dirty="0"/>
              <a:t>Chacun a déposé ses bagages devant le coffre, papa doit les charger. Louise essaie de deviner à qui appartient chaque bagage 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 err="1"/>
              <a:t>Lilya</a:t>
            </a:r>
            <a:r>
              <a:rPr lang="fr-FR" sz="2800" dirty="0"/>
              <a:t> a une valise en forme de pavé droit.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/>
              <a:t>Maman</a:t>
            </a:r>
            <a:r>
              <a:rPr lang="fr-FR" sz="2800" dirty="0"/>
              <a:t> a un sac de sport qui a le forme d’un cylindre.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/>
              <a:t>Papa</a:t>
            </a:r>
            <a:r>
              <a:rPr lang="fr-FR" sz="2800" dirty="0"/>
              <a:t> a rangé ses affaires de tennis dans un sac qui possède 4 faces triangulaires et 1 face carrée.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b="1" dirty="0"/>
              <a:t>Tom</a:t>
            </a:r>
            <a:r>
              <a:rPr lang="fr-FR" sz="2800" dirty="0"/>
              <a:t> a emporté une boîte de Lego dont toutes les faces sont des carrés.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81338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>
            <a:extLst>
              <a:ext uri="{FF2B5EF4-FFF2-40B4-BE49-F238E27FC236}">
                <a16:creationId xmlns:a16="http://schemas.microsoft.com/office/drawing/2014/main" id="{1758602F-5AB2-40D9-B6C6-9B46A227489E}"/>
              </a:ext>
            </a:extLst>
          </p:cNvPr>
          <p:cNvSpPr/>
          <p:nvPr/>
        </p:nvSpPr>
        <p:spPr>
          <a:xfrm>
            <a:off x="745958" y="1252888"/>
            <a:ext cx="1950720" cy="195072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BE24B40-2226-454D-9EC7-4F1EF250A66A}"/>
              </a:ext>
            </a:extLst>
          </p:cNvPr>
          <p:cNvSpPr/>
          <p:nvPr/>
        </p:nvSpPr>
        <p:spPr>
          <a:xfrm>
            <a:off x="3546909" y="1775656"/>
            <a:ext cx="3672840" cy="1950720"/>
          </a:xfrm>
          <a:prstGeom prst="cube">
            <a:avLst/>
          </a:prstGeom>
          <a:solidFill>
            <a:srgbClr val="FFC000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ylindre 5">
            <a:extLst>
              <a:ext uri="{FF2B5EF4-FFF2-40B4-BE49-F238E27FC236}">
                <a16:creationId xmlns:a16="http://schemas.microsoft.com/office/drawing/2014/main" id="{5C11DA1C-02D8-4400-A8AD-1143E2DEAF47}"/>
              </a:ext>
            </a:extLst>
          </p:cNvPr>
          <p:cNvSpPr/>
          <p:nvPr/>
        </p:nvSpPr>
        <p:spPr>
          <a:xfrm rot="5400000">
            <a:off x="1375410" y="3889771"/>
            <a:ext cx="1653540" cy="3223260"/>
          </a:xfrm>
          <a:prstGeom prst="ca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050" name="Picture 2" descr="Pyramides, Égypte, Égyptien, Désert, Antique, Monument">
            <a:extLst>
              <a:ext uri="{FF2B5EF4-FFF2-40B4-BE49-F238E27FC236}">
                <a16:creationId xmlns:a16="http://schemas.microsoft.com/office/drawing/2014/main" id="{D514DE77-C1CF-4BEA-991E-5645A2BC6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10" b="-4219"/>
          <a:stretch/>
        </p:blipFill>
        <p:spPr bwMode="auto">
          <a:xfrm>
            <a:off x="4350619" y="4020737"/>
            <a:ext cx="3223260" cy="230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F22B78-AD1E-41F5-BAE2-4E384A1465FA}"/>
              </a:ext>
            </a:extLst>
          </p:cNvPr>
          <p:cNvSpPr/>
          <p:nvPr/>
        </p:nvSpPr>
        <p:spPr>
          <a:xfrm rot="3138444">
            <a:off x="6644309" y="4664080"/>
            <a:ext cx="1543110" cy="1020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337B36-00E6-4ABE-AB69-8BC98724CAE5}"/>
              </a:ext>
            </a:extLst>
          </p:cNvPr>
          <p:cNvSpPr txBox="1"/>
          <p:nvPr/>
        </p:nvSpPr>
        <p:spPr>
          <a:xfrm>
            <a:off x="1271738" y="2116508"/>
            <a:ext cx="44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66FAB32-3B1D-4EBA-BB1A-AD761910657C}"/>
              </a:ext>
            </a:extLst>
          </p:cNvPr>
          <p:cNvSpPr txBox="1"/>
          <p:nvPr/>
        </p:nvSpPr>
        <p:spPr>
          <a:xfrm>
            <a:off x="5070909" y="2675494"/>
            <a:ext cx="44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2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F0652B2-8669-4B09-80AB-BA76B73387C3}"/>
              </a:ext>
            </a:extLst>
          </p:cNvPr>
          <p:cNvSpPr txBox="1"/>
          <p:nvPr/>
        </p:nvSpPr>
        <p:spPr>
          <a:xfrm>
            <a:off x="1844040" y="5286496"/>
            <a:ext cx="44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C1C3858-E553-431C-B75C-14670690BFD0}"/>
              </a:ext>
            </a:extLst>
          </p:cNvPr>
          <p:cNvSpPr txBox="1"/>
          <p:nvPr/>
        </p:nvSpPr>
        <p:spPr>
          <a:xfrm>
            <a:off x="5825089" y="5127749"/>
            <a:ext cx="44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82F8356-A746-4157-B6D6-163C1F632D54}"/>
              </a:ext>
            </a:extLst>
          </p:cNvPr>
          <p:cNvSpPr txBox="1">
            <a:spLocks/>
          </p:cNvSpPr>
          <p:nvPr/>
        </p:nvSpPr>
        <p:spPr>
          <a:xfrm>
            <a:off x="8065302" y="1455821"/>
            <a:ext cx="3382111" cy="498316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itchFamily="34" charset="0"/>
              <a:buNone/>
            </a:pPr>
            <a:r>
              <a:rPr lang="fr-FR" sz="2400" b="1" dirty="0">
                <a:solidFill>
                  <a:schemeClr val="tx1"/>
                </a:solidFill>
                <a:highlight>
                  <a:srgbClr val="C0C0C0"/>
                </a:highlight>
              </a:rPr>
              <a:t>Défi 6 : </a:t>
            </a:r>
          </a:p>
          <a:p>
            <a:pPr marL="0" indent="0" algn="ctr">
              <a:buFont typeface="Corbel" pitchFamily="34" charset="0"/>
              <a:buNone/>
            </a:pPr>
            <a:r>
              <a:rPr lang="fr-FR" sz="2400" b="1" dirty="0">
                <a:solidFill>
                  <a:schemeClr val="tx1"/>
                </a:solidFill>
              </a:rPr>
              <a:t>Associe chaque solide à son propriétaire en lui attribuant la bonne lettre et donne le nom du solide.</a:t>
            </a: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7232A4D2-B87D-419E-BE4D-EE65CE05D6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383391"/>
              </p:ext>
            </p:extLst>
          </p:nvPr>
        </p:nvGraphicFramePr>
        <p:xfrm>
          <a:off x="7785724" y="3768247"/>
          <a:ext cx="3588817" cy="239583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15602">
                  <a:extLst>
                    <a:ext uri="{9D8B030D-6E8A-4147-A177-3AD203B41FA5}">
                      <a16:colId xmlns:a16="http://schemas.microsoft.com/office/drawing/2014/main" val="3700025274"/>
                    </a:ext>
                  </a:extLst>
                </a:gridCol>
                <a:gridCol w="832021">
                  <a:extLst>
                    <a:ext uri="{9D8B030D-6E8A-4147-A177-3AD203B41FA5}">
                      <a16:colId xmlns:a16="http://schemas.microsoft.com/office/drawing/2014/main" val="3648791220"/>
                    </a:ext>
                  </a:extLst>
                </a:gridCol>
                <a:gridCol w="1541194">
                  <a:extLst>
                    <a:ext uri="{9D8B030D-6E8A-4147-A177-3AD203B41FA5}">
                      <a16:colId xmlns:a16="http://schemas.microsoft.com/office/drawing/2014/main" val="1770486132"/>
                    </a:ext>
                  </a:extLst>
                </a:gridCol>
              </a:tblGrid>
              <a:tr h="2988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>
                          <a:effectLst/>
                        </a:rPr>
                        <a:t>Lettre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400" dirty="0">
                          <a:effectLst/>
                        </a:rPr>
                        <a:t>Nom du solide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1273250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</a:rPr>
                        <a:t>Tom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2863742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Lilya</a:t>
                      </a:r>
                      <a:endParaRPr lang="fr-F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4122843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2766630"/>
                  </a:ext>
                </a:extLst>
              </a:tr>
              <a:tr h="50264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Maman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>
                          <a:effectLst/>
                        </a:rPr>
                        <a:t> </a:t>
                      </a:r>
                      <a:endParaRPr lang="fr-F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</a:pPr>
                      <a:r>
                        <a:rPr lang="fr-FR" sz="1800" dirty="0">
                          <a:effectLst/>
                        </a:rPr>
                        <a:t> </a:t>
                      </a:r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55516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07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609600"/>
            <a:ext cx="6400354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Sur la route…</a:t>
            </a:r>
          </a:p>
          <a:p>
            <a:endParaRPr lang="fr-FR" sz="2400" dirty="0"/>
          </a:p>
          <a:p>
            <a:r>
              <a:rPr lang="fr-FR" sz="3600" dirty="0"/>
              <a:t>Pour passer le temps, </a:t>
            </a:r>
            <a:r>
              <a:rPr lang="fr-FR" sz="3600" dirty="0" err="1"/>
              <a:t>Lilya</a:t>
            </a:r>
            <a:r>
              <a:rPr lang="fr-FR" sz="3600" dirty="0"/>
              <a:t> en profite pour revoir la signification des panneaux de la route. Elle adore les voitures et la conduite.</a:t>
            </a:r>
          </a:p>
          <a:p>
            <a:r>
              <a:rPr lang="fr-FR" sz="3600" dirty="0"/>
              <a:t>Tom ne s’y intéresse pas du tout, il préfère sa console.</a:t>
            </a:r>
          </a:p>
          <a:p>
            <a:r>
              <a:rPr lang="fr-FR" sz="3600" dirty="0"/>
              <a:t>Elle en explique quelques-uns à Tom.</a:t>
            </a:r>
          </a:p>
          <a:p>
            <a:endParaRPr lang="fr-FR" sz="2800" dirty="0"/>
          </a:p>
          <a:p>
            <a:endParaRPr lang="fr-FR" sz="2800" dirty="0"/>
          </a:p>
          <a:p>
            <a:endParaRPr lang="fr-FR" sz="3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94591E4-1A6C-44C4-988F-5CEE6D6111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802" y="1414241"/>
            <a:ext cx="5092954" cy="291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0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as d'entrée, inscrivez-vous">
            <a:extLst>
              <a:ext uri="{FF2B5EF4-FFF2-40B4-BE49-F238E27FC236}">
                <a16:creationId xmlns:a16="http://schemas.microsoft.com/office/drawing/2014/main" id="{E383713D-7532-4CDF-9E43-C7098A970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51" y="1059701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rrêtez, inscrivez-vous">
            <a:extLst>
              <a:ext uri="{FF2B5EF4-FFF2-40B4-BE49-F238E27FC236}">
                <a16:creationId xmlns:a16="http://schemas.microsoft.com/office/drawing/2014/main" id="{BB4DBA3A-3591-4ECA-AC4A-F85D2FE8C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51" y="2771706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anneau De Signalisation, Direction">
            <a:extLst>
              <a:ext uri="{FF2B5EF4-FFF2-40B4-BE49-F238E27FC236}">
                <a16:creationId xmlns:a16="http://schemas.microsoft.com/office/drawing/2014/main" id="{60C768C5-4F63-452F-8BAE-2A9CB8F37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197" y="1067213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anneau De Signalisation, Direction">
            <a:extLst>
              <a:ext uri="{FF2B5EF4-FFF2-40B4-BE49-F238E27FC236}">
                <a16:creationId xmlns:a16="http://schemas.microsoft.com/office/drawing/2014/main" id="{99F9CEF8-96EF-4610-A0F6-2E3A9D0AC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489861" y="1067213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Bicyclettes, Inscrivez Vous, Vélo">
            <a:extLst>
              <a:ext uri="{FF2B5EF4-FFF2-40B4-BE49-F238E27FC236}">
                <a16:creationId xmlns:a16="http://schemas.microsoft.com/office/drawing/2014/main" id="{EE21F691-7436-42BE-ABD4-3324868AC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197" y="2757863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A84B7A-452C-4094-A466-D801CB772B39}"/>
              </a:ext>
            </a:extLst>
          </p:cNvPr>
          <p:cNvSpPr/>
          <p:nvPr/>
        </p:nvSpPr>
        <p:spPr>
          <a:xfrm>
            <a:off x="2204793" y="2757863"/>
            <a:ext cx="1262743" cy="1240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B831809-949F-4D36-A4AF-1A835D3C2212}"/>
              </a:ext>
            </a:extLst>
          </p:cNvPr>
          <p:cNvSpPr/>
          <p:nvPr/>
        </p:nvSpPr>
        <p:spPr>
          <a:xfrm>
            <a:off x="2389850" y="2942920"/>
            <a:ext cx="904731" cy="8599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50</a:t>
            </a:r>
            <a:endParaRPr lang="fr-FR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A2F89AD3-809B-43F6-A74A-92B2972C66FE}"/>
              </a:ext>
            </a:extLst>
          </p:cNvPr>
          <p:cNvSpPr/>
          <p:nvPr/>
        </p:nvSpPr>
        <p:spPr>
          <a:xfrm>
            <a:off x="347418" y="4469868"/>
            <a:ext cx="1262743" cy="1240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3809E60-F2B7-42E3-8CDE-C176C95585A3}"/>
              </a:ext>
            </a:extLst>
          </p:cNvPr>
          <p:cNvSpPr/>
          <p:nvPr/>
        </p:nvSpPr>
        <p:spPr>
          <a:xfrm>
            <a:off x="532475" y="4654925"/>
            <a:ext cx="904731" cy="8599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latin typeface="Arial Black" panose="020B0A04020102020204" pitchFamily="34" charset="0"/>
              </a:rPr>
              <a:t>30</a:t>
            </a:r>
            <a:endParaRPr lang="fr-FR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82CCD0A-C94C-4393-AF79-43CA5EAC5ABE}"/>
              </a:ext>
            </a:extLst>
          </p:cNvPr>
          <p:cNvSpPr/>
          <p:nvPr/>
        </p:nvSpPr>
        <p:spPr>
          <a:xfrm>
            <a:off x="2204793" y="4469868"/>
            <a:ext cx="1262743" cy="1240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5D40FC3-47BD-4C92-9582-F9D81A265EED}"/>
              </a:ext>
            </a:extLst>
          </p:cNvPr>
          <p:cNvSpPr/>
          <p:nvPr/>
        </p:nvSpPr>
        <p:spPr>
          <a:xfrm>
            <a:off x="2389850" y="4654925"/>
            <a:ext cx="904731" cy="85997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6EF71C3-E28A-4E3F-BEBA-C13E67B7C6C2}"/>
              </a:ext>
            </a:extLst>
          </p:cNvPr>
          <p:cNvCxnSpPr/>
          <p:nvPr/>
        </p:nvCxnSpPr>
        <p:spPr>
          <a:xfrm>
            <a:off x="5988353" y="314020"/>
            <a:ext cx="0" cy="52578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D0DAA1D5-C9CC-47B5-865E-C3D9D84DC597}"/>
              </a:ext>
            </a:extLst>
          </p:cNvPr>
          <p:cNvSpPr txBox="1"/>
          <p:nvPr/>
        </p:nvSpPr>
        <p:spPr>
          <a:xfrm>
            <a:off x="1029767" y="417432"/>
            <a:ext cx="3992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u="sng" dirty="0"/>
              <a:t>Les interdictions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587ECE5-A5E3-45CF-B510-3238E24CCA2A}"/>
              </a:ext>
            </a:extLst>
          </p:cNvPr>
          <p:cNvSpPr txBox="1"/>
          <p:nvPr/>
        </p:nvSpPr>
        <p:spPr>
          <a:xfrm>
            <a:off x="7170040" y="417433"/>
            <a:ext cx="3992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u="sng" dirty="0"/>
              <a:t>Les obligations</a:t>
            </a:r>
          </a:p>
        </p:txBody>
      </p:sp>
      <p:pic>
        <p:nvPicPr>
          <p:cNvPr id="3084" name="Picture 12" descr="Panneau De Signalisation, Direction, Arrow, Le Trafic">
            <a:extLst>
              <a:ext uri="{FF2B5EF4-FFF2-40B4-BE49-F238E27FC236}">
                <a16:creationId xmlns:a16="http://schemas.microsoft.com/office/drawing/2014/main" id="{FCEACDC9-57F6-4F69-80F7-EDB5E293D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7525" y="1045858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nscrivez Vous Sur Le Trafic">
            <a:extLst>
              <a:ext uri="{FF2B5EF4-FFF2-40B4-BE49-F238E27FC236}">
                <a16:creationId xmlns:a16="http://schemas.microsoft.com/office/drawing/2014/main" id="{52DB2F54-C2AC-4F0A-9AD9-A4944B9A5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109" y="1059701"/>
            <a:ext cx="1352551" cy="135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ucun Piétons, Signalisation">
            <a:extLst>
              <a:ext uri="{FF2B5EF4-FFF2-40B4-BE49-F238E27FC236}">
                <a16:creationId xmlns:a16="http://schemas.microsoft.com/office/drawing/2014/main" id="{11F81769-C461-49E3-808F-C980CE2B6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777" y="2757863"/>
            <a:ext cx="1352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Pas De Vélos, Signalisation">
            <a:extLst>
              <a:ext uri="{FF2B5EF4-FFF2-40B4-BE49-F238E27FC236}">
                <a16:creationId xmlns:a16="http://schemas.microsoft.com/office/drawing/2014/main" id="{4BE0F172-E405-4B70-897E-B33BA4E6F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126" y="1059701"/>
            <a:ext cx="1352551" cy="135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Inscrivez Vous Sur Le Trafic">
            <a:extLst>
              <a:ext uri="{FF2B5EF4-FFF2-40B4-BE49-F238E27FC236}">
                <a16:creationId xmlns:a16="http://schemas.microsoft.com/office/drawing/2014/main" id="{18BF7220-0371-4302-8E14-BF7E97BCD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776" y="4422016"/>
            <a:ext cx="1352551" cy="135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Flèche : virage 17">
            <a:extLst>
              <a:ext uri="{FF2B5EF4-FFF2-40B4-BE49-F238E27FC236}">
                <a16:creationId xmlns:a16="http://schemas.microsoft.com/office/drawing/2014/main" id="{22EE6D13-5187-41C6-ADF3-1646FAD39AC3}"/>
              </a:ext>
            </a:extLst>
          </p:cNvPr>
          <p:cNvSpPr/>
          <p:nvPr/>
        </p:nvSpPr>
        <p:spPr>
          <a:xfrm flipH="1">
            <a:off x="2520998" y="4845105"/>
            <a:ext cx="448927" cy="634729"/>
          </a:xfrm>
          <a:prstGeom prst="ben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8008FB82-C94D-40DB-A2E6-4721D3EF184D}"/>
              </a:ext>
            </a:extLst>
          </p:cNvPr>
          <p:cNvCxnSpPr>
            <a:cxnSpLocks/>
          </p:cNvCxnSpPr>
          <p:nvPr/>
        </p:nvCxnSpPr>
        <p:spPr>
          <a:xfrm>
            <a:off x="2520998" y="4654925"/>
            <a:ext cx="644986" cy="82490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94" name="Picture 22" descr="Voie De Bus, Autobus, Inscrivez Vous">
            <a:extLst>
              <a:ext uri="{FF2B5EF4-FFF2-40B4-BE49-F238E27FC236}">
                <a16:creationId xmlns:a16="http://schemas.microsoft.com/office/drawing/2014/main" id="{C405139B-42C1-4678-A8D9-82CE13FCB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035" y="2757863"/>
            <a:ext cx="1402376" cy="140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Rond Point, Arrow, Direction">
            <a:extLst>
              <a:ext uri="{FF2B5EF4-FFF2-40B4-BE49-F238E27FC236}">
                <a16:creationId xmlns:a16="http://schemas.microsoft.com/office/drawing/2014/main" id="{82615A64-8494-441B-A70E-021605AED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0038" y="2757862"/>
            <a:ext cx="1352551" cy="135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CA8649D8-D8B9-47CE-B4C6-F8CFB74DEF40}"/>
              </a:ext>
            </a:extLst>
          </p:cNvPr>
          <p:cNvSpPr txBox="1"/>
          <p:nvPr/>
        </p:nvSpPr>
        <p:spPr>
          <a:xfrm>
            <a:off x="6096000" y="4124256"/>
            <a:ext cx="89289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7 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/>
              <a:t>Écris 2 phrases négatives</a:t>
            </a:r>
          </a:p>
          <a:p>
            <a:pPr>
              <a:lnSpc>
                <a:spcPct val="150000"/>
              </a:lnSpc>
            </a:pPr>
            <a:r>
              <a:rPr lang="fr-FR" sz="2400" i="1" dirty="0"/>
              <a:t>Ex : Il ne faut pas dépasser une voiture.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/>
              <a:t>Écris 2 phrases impératives</a:t>
            </a:r>
          </a:p>
          <a:p>
            <a:pPr>
              <a:lnSpc>
                <a:spcPct val="150000"/>
              </a:lnSpc>
            </a:pPr>
            <a:r>
              <a:rPr lang="fr-FR" sz="2400" i="1" dirty="0"/>
              <a:t>Ex : Tournez à droite !</a:t>
            </a:r>
          </a:p>
          <a:p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4104410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316E6929-F70D-4116-BEA4-8C178B8D22C6}"/>
              </a:ext>
            </a:extLst>
          </p:cNvPr>
          <p:cNvSpPr txBox="1">
            <a:spLocks/>
          </p:cNvSpPr>
          <p:nvPr/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92D050"/>
                </a:solidFill>
              </a:rPr>
              <a:t>Sur la route…</a:t>
            </a:r>
            <a:endParaRPr lang="fr-FR" dirty="0">
              <a:solidFill>
                <a:srgbClr val="92D050"/>
              </a:solidFill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010EFB73-E38A-40FB-A1B2-5929556661BB}"/>
              </a:ext>
            </a:extLst>
          </p:cNvPr>
          <p:cNvSpPr txBox="1">
            <a:spLocks/>
          </p:cNvSpPr>
          <p:nvPr/>
        </p:nvSpPr>
        <p:spPr>
          <a:xfrm>
            <a:off x="457199" y="1600200"/>
            <a:ext cx="6764867" cy="442108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itchFamily="34" charset="0"/>
              <a:buNone/>
            </a:pPr>
            <a:endParaRPr lang="fr-FR" i="1" dirty="0"/>
          </a:p>
          <a:p>
            <a:pPr marL="0" indent="0">
              <a:buFont typeface="Corbel" pitchFamily="34" charset="0"/>
              <a:buNone/>
            </a:pPr>
            <a:r>
              <a:rPr lang="fr-FR" sz="3200" dirty="0">
                <a:solidFill>
                  <a:schemeClr val="tx1"/>
                </a:solidFill>
              </a:rPr>
              <a:t>Les enfants s’ennuient un peu sur cette longue route. </a:t>
            </a:r>
          </a:p>
          <a:p>
            <a:pPr marL="0" indent="0">
              <a:buFont typeface="Corbel" pitchFamily="34" charset="0"/>
              <a:buNone/>
            </a:pPr>
            <a:r>
              <a:rPr lang="fr-FR" sz="3200" dirty="0">
                <a:solidFill>
                  <a:schemeClr val="tx1"/>
                </a:solidFill>
              </a:rPr>
              <a:t>Ils inventent alors des haïkus, ces petits poèmes japonais qu’ils ont appris à écrire en classe. </a:t>
            </a:r>
          </a:p>
          <a:p>
            <a:pPr marL="0" indent="0">
              <a:buFont typeface="Corbel" pitchFamily="34" charset="0"/>
              <a:buNone/>
            </a:pPr>
            <a:r>
              <a:rPr lang="fr-FR" sz="3200" dirty="0" err="1">
                <a:solidFill>
                  <a:schemeClr val="tx1"/>
                </a:solidFill>
              </a:rPr>
              <a:t>Lilya</a:t>
            </a:r>
            <a:r>
              <a:rPr lang="fr-FR" sz="3200" dirty="0">
                <a:solidFill>
                  <a:schemeClr val="tx1"/>
                </a:solidFill>
              </a:rPr>
              <a:t> adore le haïku sur l’eau qu’avait récité la maitresse.</a:t>
            </a:r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68C6E11-8134-4C53-87F7-D019C5BAD748}"/>
              </a:ext>
            </a:extLst>
          </p:cNvPr>
          <p:cNvSpPr txBox="1"/>
          <p:nvPr/>
        </p:nvSpPr>
        <p:spPr>
          <a:xfrm>
            <a:off x="7857066" y="2397948"/>
            <a:ext cx="3445934" cy="20621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sz="3200" i="1" dirty="0"/>
              <a:t>«  Un vieil étang</a:t>
            </a:r>
            <a:br>
              <a:rPr lang="fr-FR" sz="3200" i="1" dirty="0"/>
            </a:br>
            <a:r>
              <a:rPr lang="fr-FR" sz="3200" i="1" dirty="0"/>
              <a:t>Une grenouille qui plonge,</a:t>
            </a:r>
            <a:br>
              <a:rPr lang="fr-FR" sz="3200" i="1" dirty="0"/>
            </a:br>
            <a:r>
              <a:rPr lang="fr-FR" sz="3200" i="1" dirty="0"/>
              <a:t>Le bruit de l'eau.  » </a:t>
            </a:r>
          </a:p>
        </p:txBody>
      </p:sp>
    </p:spTree>
    <p:extLst>
      <p:ext uri="{BB962C8B-B14F-4D97-AF65-F5344CB8AC3E}">
        <p14:creationId xmlns:p14="http://schemas.microsoft.com/office/powerpoint/2010/main" val="3064301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468</Words>
  <Application>Microsoft Office PowerPoint</Application>
  <PresentationFormat>Grand écran</PresentationFormat>
  <Paragraphs>92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Corbel</vt:lpstr>
      <vt:lpstr>Ecriture A Orne</vt:lpstr>
      <vt:lpstr>Thème Office</vt:lpstr>
      <vt:lpstr>Base</vt:lpstr>
      <vt:lpstr>Les vacances de Lilya et Tom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MH</cp:lastModifiedBy>
  <cp:revision>22</cp:revision>
  <dcterms:created xsi:type="dcterms:W3CDTF">2021-06-27T12:28:36Z</dcterms:created>
  <dcterms:modified xsi:type="dcterms:W3CDTF">2022-04-24T16:24:55Z</dcterms:modified>
</cp:coreProperties>
</file>